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Fira Sans Bold" panose="020B0604020202020204" charset="0"/>
      <p:regular r:id="rId23"/>
    </p:embeddedFont>
    <p:embeddedFont>
      <p:font typeface="Fira Sans Heavy" panose="020B0604020202020204" charset="0"/>
      <p:regular r:id="rId24"/>
    </p:embeddedFont>
    <p:embeddedFont>
      <p:font typeface="Poppins" panose="000005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7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19" y="6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8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D35D1-0C43-403C-85EE-AC0A86038BDC}" type="datetimeFigureOut">
              <a:rPr lang="ru-UA" smtClean="0"/>
              <a:t>04.06.2025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B8B9-81AA-40AB-8C33-B491B2B8CF7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13132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4B8B9-81AA-40AB-8C33-B491B2B8CF76}" type="slidenum">
              <a:rPr lang="ru-UA" smtClean="0"/>
              <a:t>18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5170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4B8B9-81AA-40AB-8C33-B491B2B8CF76}" type="slidenum">
              <a:rPr lang="ru-UA" smtClean="0"/>
              <a:t>20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2817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5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6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5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rot="-3175321">
            <a:off x="-1272731" y="516033"/>
            <a:ext cx="5189120" cy="2594560"/>
          </a:xfrm>
          <a:custGeom>
            <a:avLst/>
            <a:gdLst/>
            <a:ahLst/>
            <a:cxnLst/>
            <a:rect l="l" t="t" r="r" b="b"/>
            <a:pathLst>
              <a:path w="5189120" h="259456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4" name="Freeform 4"/>
          <p:cNvSpPr/>
          <p:nvPr/>
        </p:nvSpPr>
        <p:spPr>
          <a:xfrm>
            <a:off x="14492722" y="6373736"/>
            <a:ext cx="5196430" cy="5196430"/>
          </a:xfrm>
          <a:custGeom>
            <a:avLst/>
            <a:gdLst/>
            <a:ahLst/>
            <a:cxnLst/>
            <a:rect l="l" t="t" r="r" b="b"/>
            <a:pathLst>
              <a:path w="5196430" h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5" name="Freeform 5"/>
          <p:cNvSpPr/>
          <p:nvPr/>
        </p:nvSpPr>
        <p:spPr>
          <a:xfrm>
            <a:off x="746547" y="6211638"/>
            <a:ext cx="2557442" cy="4019556"/>
          </a:xfrm>
          <a:custGeom>
            <a:avLst/>
            <a:gdLst/>
            <a:ahLst/>
            <a:cxnLst/>
            <a:rect l="l" t="t" r="r" b="b"/>
            <a:pathLst>
              <a:path w="2557442" h="4019556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6" name="Freeform 6"/>
          <p:cNvSpPr/>
          <p:nvPr/>
        </p:nvSpPr>
        <p:spPr>
          <a:xfrm rot="-5400000">
            <a:off x="15588948" y="339438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7" name="Freeform 7"/>
          <p:cNvSpPr/>
          <p:nvPr/>
        </p:nvSpPr>
        <p:spPr>
          <a:xfrm>
            <a:off x="14235305" y="5414650"/>
            <a:ext cx="3578421" cy="4324376"/>
          </a:xfrm>
          <a:custGeom>
            <a:avLst/>
            <a:gdLst/>
            <a:ahLst/>
            <a:cxnLst/>
            <a:rect l="l" t="t" r="r" b="b"/>
            <a:pathLst>
              <a:path w="3578421" h="4324376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8" name="Freeform 8"/>
          <p:cNvSpPr/>
          <p:nvPr/>
        </p:nvSpPr>
        <p:spPr>
          <a:xfrm rot="-601543" flipH="1">
            <a:off x="1188333" y="1252192"/>
            <a:ext cx="3956349" cy="2180938"/>
          </a:xfrm>
          <a:custGeom>
            <a:avLst/>
            <a:gdLst/>
            <a:ahLst/>
            <a:cxnLst/>
            <a:rect l="l" t="t" r="r" b="b"/>
            <a:pathLst>
              <a:path w="3956349" h="2180938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9" name="Group 9"/>
          <p:cNvGrpSpPr/>
          <p:nvPr/>
        </p:nvGrpSpPr>
        <p:grpSpPr>
          <a:xfrm>
            <a:off x="4505349" y="7310200"/>
            <a:ext cx="9277301" cy="1822431"/>
            <a:chOff x="0" y="0"/>
            <a:chExt cx="2443404" cy="4799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43404" cy="479982"/>
            </a:xfrm>
            <a:custGeom>
              <a:avLst/>
              <a:gdLst/>
              <a:ahLst/>
              <a:cxnLst/>
              <a:rect l="l" t="t" r="r" b="b"/>
              <a:pathLst>
                <a:path w="2443404" h="479982">
                  <a:moveTo>
                    <a:pt x="0" y="0"/>
                  </a:moveTo>
                  <a:lnTo>
                    <a:pt x="2443404" y="0"/>
                  </a:lnTo>
                  <a:lnTo>
                    <a:pt x="2443404" y="479982"/>
                  </a:lnTo>
                  <a:lnTo>
                    <a:pt x="0" y="479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5796"/>
              </a:solidFill>
              <a:prstDash val="solid"/>
              <a:miter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443404" cy="451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23289" y="3555981"/>
            <a:ext cx="11441423" cy="381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8"/>
              </a:lnSpc>
            </a:pPr>
            <a:r>
              <a:rPr lang="en-US" sz="625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 Програмна система для підтримки соціальної адаптації при переїзді в іншу країну</a:t>
            </a:r>
          </a:p>
          <a:p>
            <a:pPr algn="ctr">
              <a:lnSpc>
                <a:spcPts val="5938"/>
              </a:lnSpc>
            </a:pPr>
            <a:endParaRPr lang="en-US" sz="6250" b="1">
              <a:solidFill>
                <a:srgbClr val="2B5796"/>
              </a:solidFill>
              <a:latin typeface="Fira Sans Heavy"/>
              <a:ea typeface="Fira Sans Heavy"/>
              <a:cs typeface="Fira Sans Heavy"/>
              <a:sym typeface="Fira Sans Heavy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163800" y="933987"/>
            <a:ext cx="1474905" cy="1254728"/>
          </a:xfrm>
          <a:custGeom>
            <a:avLst/>
            <a:gdLst/>
            <a:ahLst/>
            <a:cxnLst/>
            <a:rect l="l" t="t" r="r" b="b"/>
            <a:pathLst>
              <a:path w="1474905" h="1254728">
                <a:moveTo>
                  <a:pt x="0" y="0"/>
                </a:moveTo>
                <a:lnTo>
                  <a:pt x="1474905" y="0"/>
                </a:lnTo>
                <a:lnTo>
                  <a:pt x="1474905" y="1254729"/>
                </a:lnTo>
                <a:lnTo>
                  <a:pt x="0" y="1254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0490" r="-241698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4" name="Freeform 14"/>
          <p:cNvSpPr/>
          <p:nvPr/>
        </p:nvSpPr>
        <p:spPr>
          <a:xfrm>
            <a:off x="8164951" y="1526823"/>
            <a:ext cx="1958098" cy="1323785"/>
          </a:xfrm>
          <a:custGeom>
            <a:avLst/>
            <a:gdLst/>
            <a:ahLst/>
            <a:cxnLst/>
            <a:rect l="l" t="t" r="r" b="b"/>
            <a:pathLst>
              <a:path w="1958098" h="1323785">
                <a:moveTo>
                  <a:pt x="0" y="0"/>
                </a:moveTo>
                <a:lnTo>
                  <a:pt x="1958098" y="0"/>
                </a:lnTo>
                <a:lnTo>
                  <a:pt x="1958098" y="1323785"/>
                </a:lnTo>
                <a:lnTo>
                  <a:pt x="0" y="13237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5" name="Freeform 15"/>
          <p:cNvSpPr/>
          <p:nvPr/>
        </p:nvSpPr>
        <p:spPr>
          <a:xfrm>
            <a:off x="292521" y="258354"/>
            <a:ext cx="4717941" cy="862709"/>
          </a:xfrm>
          <a:custGeom>
            <a:avLst/>
            <a:gdLst/>
            <a:ahLst/>
            <a:cxnLst/>
            <a:rect l="l" t="t" r="r" b="b"/>
            <a:pathLst>
              <a:path w="4717941" h="862709">
                <a:moveTo>
                  <a:pt x="0" y="0"/>
                </a:moveTo>
                <a:lnTo>
                  <a:pt x="4717941" y="0"/>
                </a:lnTo>
                <a:lnTo>
                  <a:pt x="4717941" y="862709"/>
                </a:lnTo>
                <a:lnTo>
                  <a:pt x="0" y="8627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6" name="TextBox 16"/>
          <p:cNvSpPr txBox="1"/>
          <p:nvPr/>
        </p:nvSpPr>
        <p:spPr>
          <a:xfrm>
            <a:off x="4755683" y="7737016"/>
            <a:ext cx="3954536" cy="98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Виконав:</a:t>
            </a:r>
          </a:p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ст. гр. ПЗПІ-21-2</a:t>
            </a:r>
          </a:p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Барсуков В.О.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00663" y="7737016"/>
            <a:ext cx="4605677" cy="98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Керівник:</a:t>
            </a:r>
          </a:p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проф. кафедри ПІ  Бондарєв В.М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46796" y="9568951"/>
            <a:ext cx="1194408" cy="35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2521" y="9758076"/>
            <a:ext cx="327973" cy="35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71A31-8BB0-C78A-823D-4687875ED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897239-4F41-F082-FF54-02AD6B38D5E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4838EAC-167E-E479-EB17-43DC124C53E4}"/>
              </a:ext>
            </a:extLst>
          </p:cNvPr>
          <p:cNvSpPr/>
          <p:nvPr/>
        </p:nvSpPr>
        <p:spPr>
          <a:xfrm flipV="1">
            <a:off x="1460617" y="-469708"/>
            <a:ext cx="3155161" cy="4958996"/>
          </a:xfrm>
          <a:custGeom>
            <a:avLst/>
            <a:gdLst/>
            <a:ahLst/>
            <a:cxnLst/>
            <a:rect l="l" t="t" r="r" b="b"/>
            <a:pathLst>
              <a:path w="3155161" h="4958996">
                <a:moveTo>
                  <a:pt x="0" y="4958996"/>
                </a:moveTo>
                <a:lnTo>
                  <a:pt x="3155161" y="4958996"/>
                </a:lnTo>
                <a:lnTo>
                  <a:pt x="3155161" y="0"/>
                </a:lnTo>
                <a:lnTo>
                  <a:pt x="0" y="0"/>
                </a:lnTo>
                <a:lnTo>
                  <a:pt x="0" y="49589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B1A223E-3EDE-8061-105B-324E34C80884}"/>
              </a:ext>
            </a:extLst>
          </p:cNvPr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163E94E-24A9-4015-6D4D-63D3CB7DEB23}"/>
                </a:ext>
              </a:extLst>
            </p:cNvPr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46CDBC1-9DC4-A736-5458-6633569230E2}"/>
                </a:ext>
              </a:extLst>
            </p:cNvPr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E4CB764E-6005-8890-06B5-1516C6D47253}"/>
              </a:ext>
            </a:extLst>
          </p:cNvPr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6DD738D-665D-93F6-6B83-033C49763623}"/>
              </a:ext>
            </a:extLst>
          </p:cNvPr>
          <p:cNvSpPr/>
          <p:nvPr/>
        </p:nvSpPr>
        <p:spPr>
          <a:xfrm>
            <a:off x="3038198" y="-315731"/>
            <a:ext cx="12903540" cy="10918462"/>
          </a:xfrm>
          <a:custGeom>
            <a:avLst/>
            <a:gdLst/>
            <a:ahLst/>
            <a:cxnLst/>
            <a:rect l="l" t="t" r="r" b="b"/>
            <a:pathLst>
              <a:path w="12903540" h="10918462">
                <a:moveTo>
                  <a:pt x="0" y="0"/>
                </a:moveTo>
                <a:lnTo>
                  <a:pt x="12903540" y="0"/>
                </a:lnTo>
                <a:lnTo>
                  <a:pt x="12903540" y="10918462"/>
                </a:lnTo>
                <a:lnTo>
                  <a:pt x="0" y="10918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70" b="-670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EF80E55-2865-A855-0ABA-29809C7638F6}"/>
              </a:ext>
            </a:extLst>
          </p:cNvPr>
          <p:cNvSpPr txBox="1"/>
          <p:nvPr/>
        </p:nvSpPr>
        <p:spPr>
          <a:xfrm>
            <a:off x="292521" y="9758076"/>
            <a:ext cx="545679" cy="330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98017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flipV="1">
            <a:off x="1460617" y="-469708"/>
            <a:ext cx="3155161" cy="4958996"/>
          </a:xfrm>
          <a:custGeom>
            <a:avLst/>
            <a:gdLst/>
            <a:ahLst/>
            <a:cxnLst/>
            <a:rect l="l" t="t" r="r" b="b"/>
            <a:pathLst>
              <a:path w="3155161" h="4958996">
                <a:moveTo>
                  <a:pt x="0" y="4958996"/>
                </a:moveTo>
                <a:lnTo>
                  <a:pt x="3155161" y="4958996"/>
                </a:lnTo>
                <a:lnTo>
                  <a:pt x="3155161" y="0"/>
                </a:lnTo>
                <a:lnTo>
                  <a:pt x="0" y="0"/>
                </a:lnTo>
                <a:lnTo>
                  <a:pt x="0" y="49589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4" name="Group 4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2521" y="3705221"/>
            <a:ext cx="6089197" cy="315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75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UML-ДІАГРАМА КЛІЄНТСЬКОЇ ЧАСТИНИ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1" name="Freeform 11"/>
          <p:cNvSpPr/>
          <p:nvPr/>
        </p:nvSpPr>
        <p:spPr>
          <a:xfrm>
            <a:off x="6381717" y="0"/>
            <a:ext cx="7976577" cy="10492117"/>
          </a:xfrm>
          <a:custGeom>
            <a:avLst/>
            <a:gdLst/>
            <a:ahLst/>
            <a:cxnLst/>
            <a:rect l="l" t="t" r="r" b="b"/>
            <a:pathLst>
              <a:path w="7976577" h="10492117">
                <a:moveTo>
                  <a:pt x="0" y="0"/>
                </a:moveTo>
                <a:lnTo>
                  <a:pt x="7976577" y="0"/>
                </a:lnTo>
                <a:lnTo>
                  <a:pt x="7976577" y="10492117"/>
                </a:lnTo>
                <a:lnTo>
                  <a:pt x="0" y="10492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3" b="-153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2" name="TextBox 12"/>
          <p:cNvSpPr txBox="1"/>
          <p:nvPr/>
        </p:nvSpPr>
        <p:spPr>
          <a:xfrm>
            <a:off x="292521" y="9758076"/>
            <a:ext cx="498613" cy="33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flipV="1">
            <a:off x="1460617" y="-469708"/>
            <a:ext cx="3155161" cy="4958996"/>
          </a:xfrm>
          <a:custGeom>
            <a:avLst/>
            <a:gdLst/>
            <a:ahLst/>
            <a:cxnLst/>
            <a:rect l="l" t="t" r="r" b="b"/>
            <a:pathLst>
              <a:path w="3155161" h="4958996">
                <a:moveTo>
                  <a:pt x="0" y="4958996"/>
                </a:moveTo>
                <a:lnTo>
                  <a:pt x="3155161" y="4958996"/>
                </a:lnTo>
                <a:lnTo>
                  <a:pt x="3155161" y="0"/>
                </a:lnTo>
                <a:lnTo>
                  <a:pt x="0" y="0"/>
                </a:lnTo>
                <a:lnTo>
                  <a:pt x="0" y="49589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4" name="Group 4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0" name="Freeform 10"/>
          <p:cNvSpPr/>
          <p:nvPr/>
        </p:nvSpPr>
        <p:spPr>
          <a:xfrm>
            <a:off x="5525093" y="0"/>
            <a:ext cx="8754894" cy="10287000"/>
          </a:xfrm>
          <a:custGeom>
            <a:avLst/>
            <a:gdLst/>
            <a:ahLst/>
            <a:cxnLst/>
            <a:rect l="l" t="t" r="r" b="b"/>
            <a:pathLst>
              <a:path w="8754894" h="10287000">
                <a:moveTo>
                  <a:pt x="0" y="0"/>
                </a:moveTo>
                <a:lnTo>
                  <a:pt x="8754894" y="0"/>
                </a:lnTo>
                <a:lnTo>
                  <a:pt x="87548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1" name="TextBox 11"/>
          <p:cNvSpPr txBox="1"/>
          <p:nvPr/>
        </p:nvSpPr>
        <p:spPr>
          <a:xfrm>
            <a:off x="292521" y="9758076"/>
            <a:ext cx="522990" cy="33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rot="-3175321">
            <a:off x="-1366085" y="204359"/>
            <a:ext cx="4223237" cy="2111619"/>
          </a:xfrm>
          <a:custGeom>
            <a:avLst/>
            <a:gdLst/>
            <a:ahLst/>
            <a:cxnLst/>
            <a:rect l="l" t="t" r="r" b="b"/>
            <a:pathLst>
              <a:path w="4223237" h="2111619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4" name="Freeform 4"/>
          <p:cNvSpPr/>
          <p:nvPr/>
        </p:nvSpPr>
        <p:spPr>
          <a:xfrm rot="-5400000">
            <a:off x="14383642" y="-23805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3" y="0"/>
                </a:lnTo>
                <a:lnTo>
                  <a:pt x="128330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5" name="Group 5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53994" y="5566620"/>
            <a:ext cx="3303043" cy="5191423"/>
          </a:xfrm>
          <a:custGeom>
            <a:avLst/>
            <a:gdLst/>
            <a:ahLst/>
            <a:cxnLst/>
            <a:rect l="l" t="t" r="r" b="b"/>
            <a:pathLst>
              <a:path w="3303043" h="5191423">
                <a:moveTo>
                  <a:pt x="0" y="0"/>
                </a:moveTo>
                <a:lnTo>
                  <a:pt x="3303043" y="0"/>
                </a:lnTo>
                <a:lnTo>
                  <a:pt x="3303043" y="5191424"/>
                </a:lnTo>
                <a:lnTo>
                  <a:pt x="0" y="5191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9" name="Freeform 9"/>
          <p:cNvSpPr/>
          <p:nvPr/>
        </p:nvSpPr>
        <p:spPr>
          <a:xfrm rot="652981">
            <a:off x="-2404173" y="6833349"/>
            <a:ext cx="4486286" cy="3532950"/>
          </a:xfrm>
          <a:custGeom>
            <a:avLst/>
            <a:gdLst/>
            <a:ahLst/>
            <a:cxnLst/>
            <a:rect l="l" t="t" r="r" b="b"/>
            <a:pathLst>
              <a:path w="4486286" h="3532950">
                <a:moveTo>
                  <a:pt x="0" y="0"/>
                </a:moveTo>
                <a:lnTo>
                  <a:pt x="4486286" y="0"/>
                </a:lnTo>
                <a:lnTo>
                  <a:pt x="4486286" y="3532950"/>
                </a:lnTo>
                <a:lnTo>
                  <a:pt x="0" y="35329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0" name="Freeform 10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1" name="Freeform 11"/>
          <p:cNvSpPr/>
          <p:nvPr/>
        </p:nvSpPr>
        <p:spPr>
          <a:xfrm>
            <a:off x="2094247" y="2032797"/>
            <a:ext cx="14099506" cy="6221407"/>
          </a:xfrm>
          <a:custGeom>
            <a:avLst/>
            <a:gdLst/>
            <a:ahLst/>
            <a:cxnLst/>
            <a:rect l="l" t="t" r="r" b="b"/>
            <a:pathLst>
              <a:path w="14099506" h="6221407">
                <a:moveTo>
                  <a:pt x="0" y="0"/>
                </a:moveTo>
                <a:lnTo>
                  <a:pt x="14099506" y="0"/>
                </a:lnTo>
                <a:lnTo>
                  <a:pt x="14099506" y="6221406"/>
                </a:lnTo>
                <a:lnTo>
                  <a:pt x="0" y="6221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2" name="TextBox 12"/>
          <p:cNvSpPr txBox="1"/>
          <p:nvPr/>
        </p:nvSpPr>
        <p:spPr>
          <a:xfrm>
            <a:off x="4824487" y="741370"/>
            <a:ext cx="7640663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РЕКОМЕНДАЦІЇ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2521" y="9758076"/>
            <a:ext cx="453013" cy="33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rot="-3175321">
            <a:off x="-1366085" y="204359"/>
            <a:ext cx="4223237" cy="2111619"/>
          </a:xfrm>
          <a:custGeom>
            <a:avLst/>
            <a:gdLst/>
            <a:ahLst/>
            <a:cxnLst/>
            <a:rect l="l" t="t" r="r" b="b"/>
            <a:pathLst>
              <a:path w="4223237" h="2111619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4" name="Freeform 4"/>
          <p:cNvSpPr/>
          <p:nvPr/>
        </p:nvSpPr>
        <p:spPr>
          <a:xfrm rot="-5400000">
            <a:off x="14383642" y="-23805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3" y="0"/>
                </a:lnTo>
                <a:lnTo>
                  <a:pt x="128330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5" name="Group 5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53994" y="5566620"/>
            <a:ext cx="3303043" cy="5191423"/>
          </a:xfrm>
          <a:custGeom>
            <a:avLst/>
            <a:gdLst/>
            <a:ahLst/>
            <a:cxnLst/>
            <a:rect l="l" t="t" r="r" b="b"/>
            <a:pathLst>
              <a:path w="3303043" h="5191423">
                <a:moveTo>
                  <a:pt x="0" y="0"/>
                </a:moveTo>
                <a:lnTo>
                  <a:pt x="3303043" y="0"/>
                </a:lnTo>
                <a:lnTo>
                  <a:pt x="3303043" y="5191424"/>
                </a:lnTo>
                <a:lnTo>
                  <a:pt x="0" y="5191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9" name="Freeform 9"/>
          <p:cNvSpPr/>
          <p:nvPr/>
        </p:nvSpPr>
        <p:spPr>
          <a:xfrm rot="652981">
            <a:off x="-2404173" y="6833349"/>
            <a:ext cx="4486286" cy="3532950"/>
          </a:xfrm>
          <a:custGeom>
            <a:avLst/>
            <a:gdLst/>
            <a:ahLst/>
            <a:cxnLst/>
            <a:rect l="l" t="t" r="r" b="b"/>
            <a:pathLst>
              <a:path w="4486286" h="3532950">
                <a:moveTo>
                  <a:pt x="0" y="0"/>
                </a:moveTo>
                <a:lnTo>
                  <a:pt x="4486286" y="0"/>
                </a:lnTo>
                <a:lnTo>
                  <a:pt x="4486286" y="3532950"/>
                </a:lnTo>
                <a:lnTo>
                  <a:pt x="0" y="35329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0" name="Freeform 10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1" name="TextBox 11"/>
          <p:cNvSpPr txBox="1"/>
          <p:nvPr/>
        </p:nvSpPr>
        <p:spPr>
          <a:xfrm>
            <a:off x="4824487" y="741370"/>
            <a:ext cx="7640663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FORMIK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521" y="9758076"/>
            <a:ext cx="453013" cy="33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</a:p>
        </p:txBody>
      </p:sp>
      <p:sp>
        <p:nvSpPr>
          <p:cNvPr id="13" name="Freeform 13"/>
          <p:cNvSpPr/>
          <p:nvPr/>
        </p:nvSpPr>
        <p:spPr>
          <a:xfrm>
            <a:off x="2543842" y="2057926"/>
            <a:ext cx="13200315" cy="6171147"/>
          </a:xfrm>
          <a:custGeom>
            <a:avLst/>
            <a:gdLst/>
            <a:ahLst/>
            <a:cxnLst/>
            <a:rect l="l" t="t" r="r" b="b"/>
            <a:pathLst>
              <a:path w="13200315" h="6171147">
                <a:moveTo>
                  <a:pt x="0" y="0"/>
                </a:moveTo>
                <a:lnTo>
                  <a:pt x="13200316" y="0"/>
                </a:lnTo>
                <a:lnTo>
                  <a:pt x="13200316" y="6171148"/>
                </a:lnTo>
                <a:lnTo>
                  <a:pt x="0" y="61711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flipV="1">
            <a:off x="329405" y="0"/>
            <a:ext cx="3680644" cy="5784903"/>
          </a:xfrm>
          <a:custGeom>
            <a:avLst/>
            <a:gdLst/>
            <a:ahLst/>
            <a:cxnLst/>
            <a:rect l="l" t="t" r="r" b="b"/>
            <a:pathLst>
              <a:path w="3680644" h="5784903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4" name="Freeform 4"/>
          <p:cNvSpPr/>
          <p:nvPr/>
        </p:nvSpPr>
        <p:spPr>
          <a:xfrm rot="-5400000">
            <a:off x="15588948" y="339438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5" name="Group 5"/>
          <p:cNvGrpSpPr/>
          <p:nvPr/>
        </p:nvGrpSpPr>
        <p:grpSpPr>
          <a:xfrm>
            <a:off x="1401448" y="2523478"/>
            <a:ext cx="15596492" cy="7486667"/>
            <a:chOff x="0" y="0"/>
            <a:chExt cx="4107718" cy="1971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07718" cy="1971797"/>
            </a:xfrm>
            <a:custGeom>
              <a:avLst/>
              <a:gdLst/>
              <a:ahLst/>
              <a:cxnLst/>
              <a:rect l="l" t="t" r="r" b="b"/>
              <a:pathLst>
                <a:path w="4107718" h="1971797">
                  <a:moveTo>
                    <a:pt x="0" y="0"/>
                  </a:moveTo>
                  <a:lnTo>
                    <a:pt x="4107718" y="0"/>
                  </a:lnTo>
                  <a:lnTo>
                    <a:pt x="4107718" y="1971797"/>
                  </a:lnTo>
                  <a:lnTo>
                    <a:pt x="0" y="1971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5796"/>
              </a:solidFill>
              <a:prstDash val="solid"/>
              <a:miter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107718" cy="1943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9875" y="2657277"/>
            <a:ext cx="15299637" cy="7219069"/>
          </a:xfrm>
          <a:custGeom>
            <a:avLst/>
            <a:gdLst/>
            <a:ahLst/>
            <a:cxnLst/>
            <a:rect l="l" t="t" r="r" b="b"/>
            <a:pathLst>
              <a:path w="15299637" h="7219069">
                <a:moveTo>
                  <a:pt x="0" y="0"/>
                </a:moveTo>
                <a:lnTo>
                  <a:pt x="15299637" y="0"/>
                </a:lnTo>
                <a:lnTo>
                  <a:pt x="15299637" y="7219070"/>
                </a:lnTo>
                <a:lnTo>
                  <a:pt x="0" y="7219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1" b="-201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9" name="TextBox 9"/>
          <p:cNvSpPr txBox="1"/>
          <p:nvPr/>
        </p:nvSpPr>
        <p:spPr>
          <a:xfrm>
            <a:off x="4978794" y="955087"/>
            <a:ext cx="8330411" cy="136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3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ІНТЕРФЕЙС ПРОФІЛЮ КОРИСТУВАЧА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2521" y="9758076"/>
            <a:ext cx="573955" cy="33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flipV="1">
            <a:off x="329405" y="0"/>
            <a:ext cx="3680644" cy="5784903"/>
          </a:xfrm>
          <a:custGeom>
            <a:avLst/>
            <a:gdLst/>
            <a:ahLst/>
            <a:cxnLst/>
            <a:rect l="l" t="t" r="r" b="b"/>
            <a:pathLst>
              <a:path w="3680644" h="5784903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4" name="Freeform 4"/>
          <p:cNvSpPr/>
          <p:nvPr/>
        </p:nvSpPr>
        <p:spPr>
          <a:xfrm rot="-5400000">
            <a:off x="15588948" y="339438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5" name="Group 5"/>
          <p:cNvGrpSpPr/>
          <p:nvPr/>
        </p:nvGrpSpPr>
        <p:grpSpPr>
          <a:xfrm>
            <a:off x="1339952" y="2397495"/>
            <a:ext cx="15919348" cy="7530656"/>
            <a:chOff x="0" y="0"/>
            <a:chExt cx="4192750" cy="1983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2750" cy="1983383"/>
            </a:xfrm>
            <a:custGeom>
              <a:avLst/>
              <a:gdLst/>
              <a:ahLst/>
              <a:cxnLst/>
              <a:rect l="l" t="t" r="r" b="b"/>
              <a:pathLst>
                <a:path w="4192750" h="1983383">
                  <a:moveTo>
                    <a:pt x="0" y="0"/>
                  </a:moveTo>
                  <a:lnTo>
                    <a:pt x="4192750" y="0"/>
                  </a:lnTo>
                  <a:lnTo>
                    <a:pt x="4192750" y="1983383"/>
                  </a:lnTo>
                  <a:lnTo>
                    <a:pt x="0" y="1983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5796"/>
              </a:solidFill>
              <a:prstDash val="solid"/>
              <a:miter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192750" cy="195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978794" y="955087"/>
            <a:ext cx="8330411" cy="72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3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ІНТЕРФЕЙС ЧАТУ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521" y="9758076"/>
            <a:ext cx="573955" cy="33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5499" y="2657671"/>
            <a:ext cx="15488255" cy="7010304"/>
          </a:xfrm>
          <a:custGeom>
            <a:avLst/>
            <a:gdLst/>
            <a:ahLst/>
            <a:cxnLst/>
            <a:rect l="l" t="t" r="r" b="b"/>
            <a:pathLst>
              <a:path w="15488255" h="7010304">
                <a:moveTo>
                  <a:pt x="0" y="0"/>
                </a:moveTo>
                <a:lnTo>
                  <a:pt x="15488254" y="0"/>
                </a:lnTo>
                <a:lnTo>
                  <a:pt x="15488254" y="7010304"/>
                </a:lnTo>
                <a:lnTo>
                  <a:pt x="0" y="7010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1" r="-431"/>
            </a:stretch>
          </a:blipFill>
        </p:spPr>
        <p:txBody>
          <a:bodyPr/>
          <a:lstStyle/>
          <a:p>
            <a:endParaRPr lang="ru-U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flipV="1">
            <a:off x="329405" y="0"/>
            <a:ext cx="3680644" cy="5784903"/>
          </a:xfrm>
          <a:custGeom>
            <a:avLst/>
            <a:gdLst/>
            <a:ahLst/>
            <a:cxnLst/>
            <a:rect l="l" t="t" r="r" b="b"/>
            <a:pathLst>
              <a:path w="3680644" h="5784903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4" name="Freeform 4"/>
          <p:cNvSpPr/>
          <p:nvPr/>
        </p:nvSpPr>
        <p:spPr>
          <a:xfrm rot="-5400000">
            <a:off x="15588948" y="339438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5" name="Group 5"/>
          <p:cNvGrpSpPr/>
          <p:nvPr/>
        </p:nvGrpSpPr>
        <p:grpSpPr>
          <a:xfrm>
            <a:off x="1339952" y="2397495"/>
            <a:ext cx="15919348" cy="7530656"/>
            <a:chOff x="0" y="0"/>
            <a:chExt cx="4192750" cy="1983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2750" cy="1983383"/>
            </a:xfrm>
            <a:custGeom>
              <a:avLst/>
              <a:gdLst/>
              <a:ahLst/>
              <a:cxnLst/>
              <a:rect l="l" t="t" r="r" b="b"/>
              <a:pathLst>
                <a:path w="4192750" h="1983383">
                  <a:moveTo>
                    <a:pt x="0" y="0"/>
                  </a:moveTo>
                  <a:lnTo>
                    <a:pt x="4192750" y="0"/>
                  </a:lnTo>
                  <a:lnTo>
                    <a:pt x="4192750" y="1983383"/>
                  </a:lnTo>
                  <a:lnTo>
                    <a:pt x="0" y="1983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5796"/>
              </a:solidFill>
              <a:prstDash val="solid"/>
              <a:miter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192750" cy="195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978794" y="955087"/>
            <a:ext cx="8330411" cy="136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3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ІНТЕРФЕЙС СТОРІНКИ КОРИСТУВАЧІВ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521" y="9758076"/>
            <a:ext cx="573955" cy="33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66790" y="2683720"/>
            <a:ext cx="15427239" cy="6963725"/>
          </a:xfrm>
          <a:custGeom>
            <a:avLst/>
            <a:gdLst/>
            <a:ahLst/>
            <a:cxnLst/>
            <a:rect l="l" t="t" r="r" b="b"/>
            <a:pathLst>
              <a:path w="15427239" h="6963725">
                <a:moveTo>
                  <a:pt x="0" y="0"/>
                </a:moveTo>
                <a:lnTo>
                  <a:pt x="15427238" y="0"/>
                </a:lnTo>
                <a:lnTo>
                  <a:pt x="15427238" y="6963726"/>
                </a:lnTo>
                <a:lnTo>
                  <a:pt x="0" y="6963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4" r="-294"/>
            </a:stretch>
          </a:blipFill>
        </p:spPr>
        <p:txBody>
          <a:bodyPr/>
          <a:lstStyle/>
          <a:p>
            <a:endParaRPr lang="ru-U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4" name="Group 4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323669" y="1422698"/>
            <a:ext cx="7640663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ТЕСТУВАННЯ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3" name="TextBox 13"/>
          <p:cNvSpPr txBox="1"/>
          <p:nvPr/>
        </p:nvSpPr>
        <p:spPr>
          <a:xfrm>
            <a:off x="292521" y="9758076"/>
            <a:ext cx="553457" cy="33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603AC146-D8C7-975B-82A6-E6D71004C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811680"/>
              </p:ext>
            </p:extLst>
          </p:nvPr>
        </p:nvGraphicFramePr>
        <p:xfrm>
          <a:off x="723900" y="2520950"/>
          <a:ext cx="16840200" cy="7422575"/>
        </p:xfrm>
        <a:graphic>
          <a:graphicData uri="http://schemas.openxmlformats.org/drawingml/2006/table">
            <a:tbl>
              <a:tblPr/>
              <a:tblGrid>
                <a:gridCol w="2806700">
                  <a:extLst>
                    <a:ext uri="{9D8B030D-6E8A-4147-A177-3AD203B41FA5}">
                      <a16:colId xmlns:a16="http://schemas.microsoft.com/office/drawing/2014/main" val="3631311634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1176885559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925829514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134180389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2475172322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1922238175"/>
                    </a:ext>
                  </a:extLst>
                </a:gridCol>
              </a:tblGrid>
              <a:tr h="640297">
                <a:tc>
                  <a:txBody>
                    <a:bodyPr/>
                    <a:lstStyle/>
                    <a:p>
                      <a:pPr algn="ctr"/>
                      <a:r>
                        <a:rPr lang="ru-UA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модуля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 тесту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Очікуваний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результат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Фактичний результат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Статус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83938"/>
                  </a:ext>
                </a:extLst>
              </a:tr>
              <a:tr h="1205739">
                <a:tc>
                  <a:txBody>
                    <a:bodyPr/>
                    <a:lstStyle/>
                    <a:p>
                      <a:pPr algn="ctr"/>
                      <a:r>
                        <a:rPr lang="ru-UA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Реєстрація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0">
                        <a:buNone/>
                      </a:pP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користувача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Введення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валідних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даних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та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відправка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форми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Створено обліковий запис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Створено обліковий запис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UA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260424"/>
                  </a:ext>
                </a:extLst>
              </a:tr>
              <a:tr h="979662">
                <a:tc>
                  <a:txBody>
                    <a:bodyPr/>
                    <a:lstStyle/>
                    <a:p>
                      <a:pPr algn="ctr"/>
                      <a:r>
                        <a:rPr lang="ru-UA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Авторизація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Введення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правильного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логіну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та паролю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Успішний вхід у систему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Успішний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вхід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у систему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UA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13397"/>
                  </a:ext>
                </a:extLst>
              </a:tr>
              <a:tr h="979662">
                <a:tc>
                  <a:txBody>
                    <a:bodyPr/>
                    <a:lstStyle/>
                    <a:p>
                      <a:pPr algn="ctr"/>
                      <a:r>
                        <a:rPr lang="ru-UA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Перегляд профілю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Перехід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на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сторінку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профілю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після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входу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Відображаються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дані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користувача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Відображаються дані користувача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UA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73357"/>
                  </a:ext>
                </a:extLst>
              </a:tr>
              <a:tr h="1205739">
                <a:tc>
                  <a:txBody>
                    <a:bodyPr/>
                    <a:lstStyle/>
                    <a:p>
                      <a:pPr algn="ctr"/>
                      <a:r>
                        <a:rPr lang="ru-UA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Невалідні дані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Введення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порожнього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або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короткого паролю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Помилка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валідації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Помилка валідації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UA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975903"/>
                  </a:ext>
                </a:extLst>
              </a:tr>
              <a:tr h="1431814">
                <a:tc>
                  <a:txBody>
                    <a:bodyPr/>
                    <a:lstStyle/>
                    <a:p>
                      <a:pPr algn="ctr"/>
                      <a:r>
                        <a:rPr lang="ru-UA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Створення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0">
                        <a:buNone/>
                      </a:pP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рекомендації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Додавання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нової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рекомендації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у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профілі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користувача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Рекомендацію додано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Рекомендацію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додано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ru-UA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</a:t>
                      </a:r>
                      <a:endParaRPr lang="ru-UA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30352"/>
                  </a:ext>
                </a:extLst>
              </a:tr>
              <a:tr h="979662">
                <a:tc>
                  <a:txBody>
                    <a:bodyPr/>
                    <a:lstStyle/>
                    <a:p>
                      <a:pPr algn="ctr"/>
                      <a:r>
                        <a:rPr lang="ru-UA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Помилковий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0">
                        <a:buNone/>
                      </a:pP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запит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Запит до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неіснуючого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маршруту API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Повертається статус 404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Повертається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статус 404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UA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marL="45950" marR="45950" marT="22975" marB="22975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148909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564BF662-3C86-5D43-46D6-F2E88C1C6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87" y="1600199"/>
            <a:ext cx="593523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3" name="Group 3"/>
          <p:cNvGrpSpPr/>
          <p:nvPr/>
        </p:nvGrpSpPr>
        <p:grpSpPr>
          <a:xfrm>
            <a:off x="745533" y="1028700"/>
            <a:ext cx="16666073" cy="10541466"/>
            <a:chOff x="0" y="0"/>
            <a:chExt cx="4389418" cy="27763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9419" cy="2776353"/>
            </a:xfrm>
            <a:custGeom>
              <a:avLst/>
              <a:gdLst/>
              <a:ahLst/>
              <a:cxnLst/>
              <a:rect l="l" t="t" r="r" b="b"/>
              <a:pathLst>
                <a:path w="4389419" h="2776353">
                  <a:moveTo>
                    <a:pt x="0" y="0"/>
                  </a:moveTo>
                  <a:lnTo>
                    <a:pt x="4389419" y="0"/>
                  </a:lnTo>
                  <a:lnTo>
                    <a:pt x="4389419" y="2776353"/>
                  </a:lnTo>
                  <a:lnTo>
                    <a:pt x="0" y="27763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4389418" cy="2747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175321">
            <a:off x="-1366085" y="204359"/>
            <a:ext cx="4223237" cy="2111619"/>
          </a:xfrm>
          <a:custGeom>
            <a:avLst/>
            <a:gdLst/>
            <a:ahLst/>
            <a:cxnLst/>
            <a:rect l="l" t="t" r="r" b="b"/>
            <a:pathLst>
              <a:path w="4223237" h="2111619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7" name="Freeform 7"/>
          <p:cNvSpPr/>
          <p:nvPr/>
        </p:nvSpPr>
        <p:spPr>
          <a:xfrm rot="-5400000">
            <a:off x="14383642" y="-23805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3" y="0"/>
                </a:lnTo>
                <a:lnTo>
                  <a:pt x="128330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8" name="Group 8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053994" y="5566620"/>
            <a:ext cx="3303043" cy="5191423"/>
          </a:xfrm>
          <a:custGeom>
            <a:avLst/>
            <a:gdLst/>
            <a:ahLst/>
            <a:cxnLst/>
            <a:rect l="l" t="t" r="r" b="b"/>
            <a:pathLst>
              <a:path w="3303043" h="5191423">
                <a:moveTo>
                  <a:pt x="0" y="0"/>
                </a:moveTo>
                <a:lnTo>
                  <a:pt x="3303043" y="0"/>
                </a:lnTo>
                <a:lnTo>
                  <a:pt x="3303043" y="5191424"/>
                </a:lnTo>
                <a:lnTo>
                  <a:pt x="0" y="5191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2" name="TextBox 12"/>
          <p:cNvSpPr txBox="1"/>
          <p:nvPr/>
        </p:nvSpPr>
        <p:spPr>
          <a:xfrm>
            <a:off x="1888443" y="2697223"/>
            <a:ext cx="14454796" cy="730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04"/>
              </a:lnSpc>
            </a:pP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    У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резельтаті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був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проведений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аналіз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предметної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галузі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який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виявив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основні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недоліки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існуючих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аналогів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такі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як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недостатній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рівень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персоналізації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відсутність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комплексного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підходу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та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недостатня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увага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до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психологічних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аспектів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адаптації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just">
              <a:lnSpc>
                <a:spcPts val="4104"/>
              </a:lnSpc>
            </a:pP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Сформульовано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концепцію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комплексного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застосунку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який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інтегрує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функції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соціальної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мережі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системи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рекомендацій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тематичних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груп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і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заходів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4104"/>
              </a:lnSpc>
            </a:pP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  Розроблена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система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підтримує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базові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функції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соціальної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мережі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такі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як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реєстрація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авторизація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пошук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друзів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створення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подій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груп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статей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та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спілкування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в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чатах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а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також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надає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персоналізовані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рекомендації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які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ґрунтуються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на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інтересах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і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потребах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користувачів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4104"/>
              </a:lnSpc>
            </a:pP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 У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майбутньому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можливий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розвиток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у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напрямку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мобільної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версії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багатомовної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підтримки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та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впровадження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AI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для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персоналізованої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допомоги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1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користувачам</a:t>
            </a:r>
            <a:r>
              <a:rPr lang="en-US" sz="2931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4104"/>
              </a:lnSpc>
            </a:pPr>
            <a:endParaRPr lang="en-US" sz="2931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 rot="652981">
            <a:off x="-3443038" y="6375005"/>
            <a:ext cx="4486286" cy="3532950"/>
          </a:xfrm>
          <a:custGeom>
            <a:avLst/>
            <a:gdLst/>
            <a:ahLst/>
            <a:cxnLst/>
            <a:rect l="l" t="t" r="r" b="b"/>
            <a:pathLst>
              <a:path w="4486286" h="3532950">
                <a:moveTo>
                  <a:pt x="0" y="0"/>
                </a:moveTo>
                <a:lnTo>
                  <a:pt x="4486286" y="0"/>
                </a:lnTo>
                <a:lnTo>
                  <a:pt x="4486286" y="3532950"/>
                </a:lnTo>
                <a:lnTo>
                  <a:pt x="0" y="35329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4" name="TextBox 14"/>
          <p:cNvSpPr txBox="1"/>
          <p:nvPr/>
        </p:nvSpPr>
        <p:spPr>
          <a:xfrm>
            <a:off x="5213058" y="1799415"/>
            <a:ext cx="7640663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ПІДСУМКИ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6" name="TextBox 16"/>
          <p:cNvSpPr txBox="1"/>
          <p:nvPr/>
        </p:nvSpPr>
        <p:spPr>
          <a:xfrm>
            <a:off x="292521" y="9758076"/>
            <a:ext cx="719532" cy="330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>
            <a:off x="394170" y="3086100"/>
            <a:ext cx="5397987" cy="8484066"/>
          </a:xfrm>
          <a:custGeom>
            <a:avLst/>
            <a:gdLst/>
            <a:ahLst/>
            <a:cxnLst/>
            <a:rect l="l" t="t" r="r" b="b"/>
            <a:pathLst>
              <a:path w="5397987" h="8484066">
                <a:moveTo>
                  <a:pt x="0" y="0"/>
                </a:moveTo>
                <a:lnTo>
                  <a:pt x="5397987" y="0"/>
                </a:lnTo>
                <a:lnTo>
                  <a:pt x="5397987" y="8484066"/>
                </a:lnTo>
                <a:lnTo>
                  <a:pt x="0" y="8484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4" name="Group 4"/>
          <p:cNvGrpSpPr/>
          <p:nvPr/>
        </p:nvGrpSpPr>
        <p:grpSpPr>
          <a:xfrm>
            <a:off x="0" y="1058832"/>
            <a:ext cx="18288000" cy="8199468"/>
            <a:chOff x="0" y="0"/>
            <a:chExt cx="4816593" cy="21595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159531"/>
            </a:xfrm>
            <a:custGeom>
              <a:avLst/>
              <a:gdLst/>
              <a:ahLst/>
              <a:cxnLst/>
              <a:rect l="l" t="t" r="r" b="b"/>
              <a:pathLst>
                <a:path w="4816592" h="2159531">
                  <a:moveTo>
                    <a:pt x="0" y="0"/>
                  </a:moveTo>
                  <a:lnTo>
                    <a:pt x="4816592" y="0"/>
                  </a:lnTo>
                  <a:lnTo>
                    <a:pt x="4816592" y="2159531"/>
                  </a:lnTo>
                  <a:lnTo>
                    <a:pt x="0" y="21595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4816593" cy="2121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3106231">
            <a:off x="-1565860" y="-897530"/>
            <a:ext cx="5189120" cy="2594560"/>
          </a:xfrm>
          <a:custGeom>
            <a:avLst/>
            <a:gdLst/>
            <a:ahLst/>
            <a:cxnLst/>
            <a:rect l="l" t="t" r="r" b="b"/>
            <a:pathLst>
              <a:path w="5189120" h="2594560">
                <a:moveTo>
                  <a:pt x="0" y="0"/>
                </a:moveTo>
                <a:lnTo>
                  <a:pt x="5189120" y="0"/>
                </a:lnTo>
                <a:lnTo>
                  <a:pt x="5189120" y="2594560"/>
                </a:lnTo>
                <a:lnTo>
                  <a:pt x="0" y="2594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8" name="Freeform 8"/>
          <p:cNvSpPr/>
          <p:nvPr/>
        </p:nvSpPr>
        <p:spPr>
          <a:xfrm>
            <a:off x="14492722" y="6373736"/>
            <a:ext cx="5196430" cy="5196430"/>
          </a:xfrm>
          <a:custGeom>
            <a:avLst/>
            <a:gdLst/>
            <a:ahLst/>
            <a:cxnLst/>
            <a:rect l="l" t="t" r="r" b="b"/>
            <a:pathLst>
              <a:path w="5196430" h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9" name="Freeform 9"/>
          <p:cNvSpPr/>
          <p:nvPr/>
        </p:nvSpPr>
        <p:spPr>
          <a:xfrm rot="-5400000">
            <a:off x="13851070" y="-23805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0" name="Freeform 10"/>
          <p:cNvSpPr/>
          <p:nvPr/>
        </p:nvSpPr>
        <p:spPr>
          <a:xfrm rot="437024">
            <a:off x="-1328026" y="7865731"/>
            <a:ext cx="1832034" cy="1954169"/>
          </a:xfrm>
          <a:custGeom>
            <a:avLst/>
            <a:gdLst/>
            <a:ahLst/>
            <a:cxnLst/>
            <a:rect l="l" t="t" r="r" b="b"/>
            <a:pathLst>
              <a:path w="1832034" h="1954169">
                <a:moveTo>
                  <a:pt x="0" y="0"/>
                </a:moveTo>
                <a:lnTo>
                  <a:pt x="1832034" y="0"/>
                </a:lnTo>
                <a:lnTo>
                  <a:pt x="1832034" y="1954170"/>
                </a:lnTo>
                <a:lnTo>
                  <a:pt x="0" y="19541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1" name="TextBox 11"/>
          <p:cNvSpPr txBox="1"/>
          <p:nvPr/>
        </p:nvSpPr>
        <p:spPr>
          <a:xfrm>
            <a:off x="1395697" y="1258857"/>
            <a:ext cx="14947542" cy="60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53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АНАЛІЗ ПРОБЛЕМИ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090937" y="5125092"/>
            <a:ext cx="3774645" cy="5161908"/>
          </a:xfrm>
          <a:custGeom>
            <a:avLst/>
            <a:gdLst/>
            <a:ahLst/>
            <a:cxnLst/>
            <a:rect l="l" t="t" r="r" b="b"/>
            <a:pathLst>
              <a:path w="3774645" h="5161908">
                <a:moveTo>
                  <a:pt x="0" y="0"/>
                </a:moveTo>
                <a:lnTo>
                  <a:pt x="3774645" y="0"/>
                </a:lnTo>
                <a:lnTo>
                  <a:pt x="3774645" y="5161908"/>
                </a:lnTo>
                <a:lnTo>
                  <a:pt x="0" y="5161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8" name="TextBox 18"/>
          <p:cNvSpPr txBox="1"/>
          <p:nvPr/>
        </p:nvSpPr>
        <p:spPr>
          <a:xfrm>
            <a:off x="292521" y="9758076"/>
            <a:ext cx="327973" cy="35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5DFF986B-2DD5-E178-C6C1-77852216E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860" y="1600200"/>
            <a:ext cx="63800719" cy="5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E447B3EE-280E-8081-E470-2A74E560D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04814"/>
              </p:ext>
            </p:extLst>
          </p:nvPr>
        </p:nvGraphicFramePr>
        <p:xfrm>
          <a:off x="1395695" y="1861483"/>
          <a:ext cx="15368307" cy="7399336"/>
        </p:xfrm>
        <a:graphic>
          <a:graphicData uri="http://schemas.openxmlformats.org/drawingml/2006/table">
            <a:tbl>
              <a:tblPr/>
              <a:tblGrid>
                <a:gridCol w="5122769">
                  <a:extLst>
                    <a:ext uri="{9D8B030D-6E8A-4147-A177-3AD203B41FA5}">
                      <a16:colId xmlns:a16="http://schemas.microsoft.com/office/drawing/2014/main" val="2794921781"/>
                    </a:ext>
                  </a:extLst>
                </a:gridCol>
                <a:gridCol w="5122769">
                  <a:extLst>
                    <a:ext uri="{9D8B030D-6E8A-4147-A177-3AD203B41FA5}">
                      <a16:colId xmlns:a16="http://schemas.microsoft.com/office/drawing/2014/main" val="240063170"/>
                    </a:ext>
                  </a:extLst>
                </a:gridCol>
                <a:gridCol w="5122769">
                  <a:extLst>
                    <a:ext uri="{9D8B030D-6E8A-4147-A177-3AD203B41FA5}">
                      <a16:colId xmlns:a16="http://schemas.microsoft.com/office/drawing/2014/main" val="1577630951"/>
                    </a:ext>
                  </a:extLst>
                </a:gridCol>
              </a:tblGrid>
              <a:tr h="379086">
                <a:tc>
                  <a:txBody>
                    <a:bodyPr/>
                    <a:lstStyle/>
                    <a:p>
                      <a:r>
                        <a:rPr lang="ru-UA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💼 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Платформа</a:t>
                      </a: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UA" sz="2200" dirty="0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✅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Функціональність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⚠️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Недоліки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817822"/>
                  </a:ext>
                </a:extLst>
              </a:tr>
              <a:tr h="927260">
                <a:tc>
                  <a:txBody>
                    <a:bodyPr/>
                    <a:lstStyle/>
                    <a:p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Meetup</a:t>
                      </a: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Події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 за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інтересами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, 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спільноти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Немає персональних рекомендацій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Частково платна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821456"/>
                  </a:ext>
                </a:extLst>
              </a:tr>
              <a:tr h="1520030">
                <a:tc>
                  <a:txBody>
                    <a:bodyPr/>
                    <a:lstStyle/>
                    <a:p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Internations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Мережа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експатів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, 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локальні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події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ru-UA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Платна підписка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UA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Орієнтована на забезпечену аудиторію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UA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Відсутність психологічної підтримки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84704"/>
                  </a:ext>
                </a:extLst>
              </a:tr>
              <a:tr h="1043997">
                <a:tc>
                  <a:txBody>
                    <a:bodyPr/>
                    <a:lstStyle/>
                    <a:p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Expatica</a:t>
                      </a: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Інформація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 для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переїзду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ru-UA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Лише довідковий портал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UA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Відсутнє спілкування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UA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Немає соціального функціоналу</a:t>
                      </a:r>
                      <a:endParaRPr lang="ru-RU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63764"/>
                  </a:ext>
                </a:extLst>
              </a:tr>
              <a:tr h="1376453">
                <a:tc>
                  <a:txBody>
                    <a:bodyPr/>
                    <a:lstStyle/>
                    <a:p>
                      <a:r>
                        <a:rPr lang="en-US" sz="2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InterPals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Листування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,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мовна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 практика</a:t>
                      </a: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ru-UA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Немає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подій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або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груп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UA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адаптований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під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побутову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інтеграцію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UA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Застарілий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інтерфейс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355334"/>
                  </a:ext>
                </a:extLst>
              </a:tr>
              <a:tr h="1043997">
                <a:tc>
                  <a:txBody>
                    <a:bodyPr/>
                    <a:lstStyle/>
                    <a:p>
                      <a:r>
                        <a:rPr lang="en-US" sz="2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Couchsurfing</a:t>
                      </a: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Пошук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нічлігу</a:t>
                      </a:r>
                      <a:r>
                        <a:rPr lang="ru-RU" sz="2200" dirty="0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 у </a:t>
                      </a:r>
                      <a:r>
                        <a:rPr lang="ru-RU" sz="2200" dirty="0" err="1"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місцевих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ru-UA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Тимчасові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зв’язки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UA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довготривалої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взаємодії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UA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Мінімальна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підтримка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адаптації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20083"/>
                  </a:ext>
                </a:extLst>
              </a:tr>
              <a:tr h="1075862"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Facebook / Telegram / 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en-US" sz="22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Discord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Спільноти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мігрантів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, 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обмін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Poppins" panose="00000500000000000000" pitchFamily="2" charset="0"/>
                        </a:rPr>
                        <a:t>досвідом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Poppins" panose="00000500000000000000" pitchFamily="2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Інформація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неструктурована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Відсутня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система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рекомендацій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>
                        <a:buNone/>
                      </a:pP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Важко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знайти</a:t>
                      </a:r>
                      <a:r>
                        <a:rPr lang="ru-RU" sz="22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2200" b="0" i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однодумців</a:t>
                      </a:r>
                      <a:endParaRPr lang="ru-RU" sz="2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027" marR="47027" marT="23513" marB="23513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770109"/>
                  </a:ext>
                </a:extLst>
              </a:tr>
            </a:tbl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rot="-3175321">
            <a:off x="-1272731" y="516033"/>
            <a:ext cx="5189120" cy="2594560"/>
          </a:xfrm>
          <a:custGeom>
            <a:avLst/>
            <a:gdLst/>
            <a:ahLst/>
            <a:cxnLst/>
            <a:rect l="l" t="t" r="r" b="b"/>
            <a:pathLst>
              <a:path w="5189120" h="259456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4" name="Freeform 4"/>
          <p:cNvSpPr/>
          <p:nvPr/>
        </p:nvSpPr>
        <p:spPr>
          <a:xfrm>
            <a:off x="14492722" y="6373736"/>
            <a:ext cx="5196430" cy="5196430"/>
          </a:xfrm>
          <a:custGeom>
            <a:avLst/>
            <a:gdLst/>
            <a:ahLst/>
            <a:cxnLst/>
            <a:rect l="l" t="t" r="r" b="b"/>
            <a:pathLst>
              <a:path w="5196430" h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5" name="Freeform 5"/>
          <p:cNvSpPr/>
          <p:nvPr/>
        </p:nvSpPr>
        <p:spPr>
          <a:xfrm>
            <a:off x="746547" y="6211638"/>
            <a:ext cx="2557442" cy="4019556"/>
          </a:xfrm>
          <a:custGeom>
            <a:avLst/>
            <a:gdLst/>
            <a:ahLst/>
            <a:cxnLst/>
            <a:rect l="l" t="t" r="r" b="b"/>
            <a:pathLst>
              <a:path w="2557442" h="4019556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6" name="Freeform 6"/>
          <p:cNvSpPr/>
          <p:nvPr/>
        </p:nvSpPr>
        <p:spPr>
          <a:xfrm rot="-5400000">
            <a:off x="15588948" y="339438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7" name="Freeform 7"/>
          <p:cNvSpPr/>
          <p:nvPr/>
        </p:nvSpPr>
        <p:spPr>
          <a:xfrm>
            <a:off x="14235305" y="5414650"/>
            <a:ext cx="3578421" cy="4324376"/>
          </a:xfrm>
          <a:custGeom>
            <a:avLst/>
            <a:gdLst/>
            <a:ahLst/>
            <a:cxnLst/>
            <a:rect l="l" t="t" r="r" b="b"/>
            <a:pathLst>
              <a:path w="3578421" h="4324376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8" name="Freeform 8"/>
          <p:cNvSpPr/>
          <p:nvPr/>
        </p:nvSpPr>
        <p:spPr>
          <a:xfrm rot="-601543" flipH="1">
            <a:off x="1188333" y="1252192"/>
            <a:ext cx="3956349" cy="2180938"/>
          </a:xfrm>
          <a:custGeom>
            <a:avLst/>
            <a:gdLst/>
            <a:ahLst/>
            <a:cxnLst/>
            <a:rect l="l" t="t" r="r" b="b"/>
            <a:pathLst>
              <a:path w="3956349" h="2180938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9" name="Group 9"/>
          <p:cNvGrpSpPr/>
          <p:nvPr/>
        </p:nvGrpSpPr>
        <p:grpSpPr>
          <a:xfrm>
            <a:off x="4505349" y="7414740"/>
            <a:ext cx="9277301" cy="954613"/>
            <a:chOff x="0" y="0"/>
            <a:chExt cx="2443404" cy="2514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43404" cy="251421"/>
            </a:xfrm>
            <a:custGeom>
              <a:avLst/>
              <a:gdLst/>
              <a:ahLst/>
              <a:cxnLst/>
              <a:rect l="l" t="t" r="r" b="b"/>
              <a:pathLst>
                <a:path w="2443404" h="251421">
                  <a:moveTo>
                    <a:pt x="0" y="0"/>
                  </a:moveTo>
                  <a:lnTo>
                    <a:pt x="2443404" y="0"/>
                  </a:lnTo>
                  <a:lnTo>
                    <a:pt x="2443404" y="251421"/>
                  </a:lnTo>
                  <a:lnTo>
                    <a:pt x="0" y="251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5796"/>
              </a:solidFill>
              <a:prstDash val="solid"/>
              <a:miter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443404" cy="222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00021" y="4330005"/>
            <a:ext cx="11487959" cy="1881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32"/>
              </a:lnSpc>
            </a:pPr>
            <a:r>
              <a:rPr lang="en-US" sz="16415" b="1">
                <a:solidFill>
                  <a:srgbClr val="2B579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ДЯКУЮ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33904" y="7731925"/>
            <a:ext cx="7220192" cy="3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2"/>
              </a:lnSpc>
            </a:pPr>
            <a:r>
              <a:rPr lang="en-US" sz="2482" spc="496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ЗА УВАГУ</a:t>
            </a:r>
          </a:p>
        </p:txBody>
      </p:sp>
      <p:sp>
        <p:nvSpPr>
          <p:cNvPr id="14" name="Freeform 14"/>
          <p:cNvSpPr/>
          <p:nvPr/>
        </p:nvSpPr>
        <p:spPr>
          <a:xfrm>
            <a:off x="8164951" y="1526823"/>
            <a:ext cx="1958098" cy="1323785"/>
          </a:xfrm>
          <a:custGeom>
            <a:avLst/>
            <a:gdLst/>
            <a:ahLst/>
            <a:cxnLst/>
            <a:rect l="l" t="t" r="r" b="b"/>
            <a:pathLst>
              <a:path w="1958098" h="1323785">
                <a:moveTo>
                  <a:pt x="0" y="0"/>
                </a:moveTo>
                <a:lnTo>
                  <a:pt x="1958098" y="0"/>
                </a:lnTo>
                <a:lnTo>
                  <a:pt x="1958098" y="1323785"/>
                </a:lnTo>
                <a:lnTo>
                  <a:pt x="0" y="13237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5" name="TextBox 15"/>
          <p:cNvSpPr txBox="1"/>
          <p:nvPr/>
        </p:nvSpPr>
        <p:spPr>
          <a:xfrm>
            <a:off x="292520" y="9758076"/>
            <a:ext cx="736179" cy="330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flipV="1">
            <a:off x="329405" y="0"/>
            <a:ext cx="3680644" cy="5784903"/>
          </a:xfrm>
          <a:custGeom>
            <a:avLst/>
            <a:gdLst/>
            <a:ahLst/>
            <a:cxnLst/>
            <a:rect l="l" t="t" r="r" b="b"/>
            <a:pathLst>
              <a:path w="3680644" h="5784903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4" name="Group 4"/>
          <p:cNvGrpSpPr/>
          <p:nvPr/>
        </p:nvGrpSpPr>
        <p:grpSpPr>
          <a:xfrm>
            <a:off x="1401448" y="2523478"/>
            <a:ext cx="15596492" cy="7486667"/>
            <a:chOff x="0" y="0"/>
            <a:chExt cx="4107718" cy="1971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07718" cy="1971797"/>
            </a:xfrm>
            <a:custGeom>
              <a:avLst/>
              <a:gdLst/>
              <a:ahLst/>
              <a:cxnLst/>
              <a:rect l="l" t="t" r="r" b="b"/>
              <a:pathLst>
                <a:path w="4107718" h="1971797">
                  <a:moveTo>
                    <a:pt x="0" y="0"/>
                  </a:moveTo>
                  <a:lnTo>
                    <a:pt x="4107718" y="0"/>
                  </a:lnTo>
                  <a:lnTo>
                    <a:pt x="4107718" y="1971797"/>
                  </a:lnTo>
                  <a:lnTo>
                    <a:pt x="0" y="1971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5796"/>
              </a:solidFill>
              <a:prstDash val="solid"/>
              <a:miter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4107718" cy="1943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51119" y="2749599"/>
            <a:ext cx="14985762" cy="7034427"/>
          </a:xfrm>
          <a:custGeom>
            <a:avLst/>
            <a:gdLst/>
            <a:ahLst/>
            <a:cxnLst/>
            <a:rect l="l" t="t" r="r" b="b"/>
            <a:pathLst>
              <a:path w="14985762" h="7034427">
                <a:moveTo>
                  <a:pt x="0" y="0"/>
                </a:moveTo>
                <a:lnTo>
                  <a:pt x="14985762" y="0"/>
                </a:lnTo>
                <a:lnTo>
                  <a:pt x="14985762" y="7034426"/>
                </a:lnTo>
                <a:lnTo>
                  <a:pt x="0" y="7034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0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8" name="TextBox 8"/>
          <p:cNvSpPr txBox="1"/>
          <p:nvPr/>
        </p:nvSpPr>
        <p:spPr>
          <a:xfrm>
            <a:off x="4978794" y="955087"/>
            <a:ext cx="8330411" cy="72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3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ІНТЕРФЕЙС MEETUP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521" y="9758076"/>
            <a:ext cx="573955" cy="35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flipV="1">
            <a:off x="329405" y="0"/>
            <a:ext cx="3680644" cy="5784903"/>
          </a:xfrm>
          <a:custGeom>
            <a:avLst/>
            <a:gdLst/>
            <a:ahLst/>
            <a:cxnLst/>
            <a:rect l="l" t="t" r="r" b="b"/>
            <a:pathLst>
              <a:path w="3680644" h="5784903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4" name="Group 4"/>
          <p:cNvGrpSpPr/>
          <p:nvPr/>
        </p:nvGrpSpPr>
        <p:grpSpPr>
          <a:xfrm>
            <a:off x="1401448" y="2523478"/>
            <a:ext cx="15596492" cy="7486667"/>
            <a:chOff x="0" y="0"/>
            <a:chExt cx="4107718" cy="1971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07718" cy="1971797"/>
            </a:xfrm>
            <a:custGeom>
              <a:avLst/>
              <a:gdLst/>
              <a:ahLst/>
              <a:cxnLst/>
              <a:rect l="l" t="t" r="r" b="b"/>
              <a:pathLst>
                <a:path w="4107718" h="1971797">
                  <a:moveTo>
                    <a:pt x="0" y="0"/>
                  </a:moveTo>
                  <a:lnTo>
                    <a:pt x="4107718" y="0"/>
                  </a:lnTo>
                  <a:lnTo>
                    <a:pt x="4107718" y="1971797"/>
                  </a:lnTo>
                  <a:lnTo>
                    <a:pt x="0" y="1971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5796"/>
              </a:solidFill>
              <a:prstDash val="solid"/>
              <a:miter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4107718" cy="1943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17098" y="2843524"/>
            <a:ext cx="14965191" cy="6846575"/>
          </a:xfrm>
          <a:custGeom>
            <a:avLst/>
            <a:gdLst/>
            <a:ahLst/>
            <a:cxnLst/>
            <a:rect l="l" t="t" r="r" b="b"/>
            <a:pathLst>
              <a:path w="14965191" h="6846575">
                <a:moveTo>
                  <a:pt x="0" y="0"/>
                </a:moveTo>
                <a:lnTo>
                  <a:pt x="14965191" y="0"/>
                </a:lnTo>
                <a:lnTo>
                  <a:pt x="14965191" y="6846575"/>
                </a:lnTo>
                <a:lnTo>
                  <a:pt x="0" y="6846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8" name="TextBox 8"/>
          <p:cNvSpPr txBox="1"/>
          <p:nvPr/>
        </p:nvSpPr>
        <p:spPr>
          <a:xfrm>
            <a:off x="4978794" y="955087"/>
            <a:ext cx="8330411" cy="136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3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ІНТЕРФЕЙС INTERNATIONS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521" y="9758076"/>
            <a:ext cx="573955" cy="35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flipV="1">
            <a:off x="329405" y="0"/>
            <a:ext cx="3680644" cy="5784903"/>
          </a:xfrm>
          <a:custGeom>
            <a:avLst/>
            <a:gdLst/>
            <a:ahLst/>
            <a:cxnLst/>
            <a:rect l="l" t="t" r="r" b="b"/>
            <a:pathLst>
              <a:path w="3680644" h="5784903">
                <a:moveTo>
                  <a:pt x="0" y="5784903"/>
                </a:moveTo>
                <a:lnTo>
                  <a:pt x="3680644" y="5784903"/>
                </a:lnTo>
                <a:lnTo>
                  <a:pt x="3680644" y="0"/>
                </a:lnTo>
                <a:lnTo>
                  <a:pt x="0" y="0"/>
                </a:lnTo>
                <a:lnTo>
                  <a:pt x="0" y="578490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4" name="Group 4"/>
          <p:cNvGrpSpPr/>
          <p:nvPr/>
        </p:nvGrpSpPr>
        <p:grpSpPr>
          <a:xfrm>
            <a:off x="1401448" y="2523478"/>
            <a:ext cx="15596492" cy="7486667"/>
            <a:chOff x="0" y="0"/>
            <a:chExt cx="4107718" cy="1971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07718" cy="1971797"/>
            </a:xfrm>
            <a:custGeom>
              <a:avLst/>
              <a:gdLst/>
              <a:ahLst/>
              <a:cxnLst/>
              <a:rect l="l" t="t" r="r" b="b"/>
              <a:pathLst>
                <a:path w="4107718" h="1971797">
                  <a:moveTo>
                    <a:pt x="0" y="0"/>
                  </a:moveTo>
                  <a:lnTo>
                    <a:pt x="4107718" y="0"/>
                  </a:lnTo>
                  <a:lnTo>
                    <a:pt x="4107718" y="1971797"/>
                  </a:lnTo>
                  <a:lnTo>
                    <a:pt x="0" y="1971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5796"/>
              </a:solidFill>
              <a:prstDash val="solid"/>
              <a:miter/>
            </a:ln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4107718" cy="1943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24583" y="2903012"/>
            <a:ext cx="14950221" cy="6727599"/>
          </a:xfrm>
          <a:custGeom>
            <a:avLst/>
            <a:gdLst/>
            <a:ahLst/>
            <a:cxnLst/>
            <a:rect l="l" t="t" r="r" b="b"/>
            <a:pathLst>
              <a:path w="14950221" h="6727599">
                <a:moveTo>
                  <a:pt x="0" y="0"/>
                </a:moveTo>
                <a:lnTo>
                  <a:pt x="14950221" y="0"/>
                </a:lnTo>
                <a:lnTo>
                  <a:pt x="14950221" y="6727600"/>
                </a:lnTo>
                <a:lnTo>
                  <a:pt x="0" y="672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8" name="TextBox 8"/>
          <p:cNvSpPr txBox="1"/>
          <p:nvPr/>
        </p:nvSpPr>
        <p:spPr>
          <a:xfrm>
            <a:off x="4978794" y="955087"/>
            <a:ext cx="8330411" cy="72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3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ІНТЕРФЕЙС EXPATICA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521" y="9758076"/>
            <a:ext cx="573955" cy="35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3" name="Group 3"/>
          <p:cNvGrpSpPr/>
          <p:nvPr/>
        </p:nvGrpSpPr>
        <p:grpSpPr>
          <a:xfrm>
            <a:off x="2700761" y="1028700"/>
            <a:ext cx="12886479" cy="10541466"/>
            <a:chOff x="0" y="0"/>
            <a:chExt cx="3393970" cy="27763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3970" cy="2776353"/>
            </a:xfrm>
            <a:custGeom>
              <a:avLst/>
              <a:gdLst/>
              <a:ahLst/>
              <a:cxnLst/>
              <a:rect l="l" t="t" r="r" b="b"/>
              <a:pathLst>
                <a:path w="3393970" h="2776353">
                  <a:moveTo>
                    <a:pt x="0" y="0"/>
                  </a:moveTo>
                  <a:lnTo>
                    <a:pt x="3393970" y="0"/>
                  </a:lnTo>
                  <a:lnTo>
                    <a:pt x="3393970" y="2776353"/>
                  </a:lnTo>
                  <a:lnTo>
                    <a:pt x="0" y="27763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393970" cy="2747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175321">
            <a:off x="-1366085" y="204359"/>
            <a:ext cx="4223237" cy="2111619"/>
          </a:xfrm>
          <a:custGeom>
            <a:avLst/>
            <a:gdLst/>
            <a:ahLst/>
            <a:cxnLst/>
            <a:rect l="l" t="t" r="r" b="b"/>
            <a:pathLst>
              <a:path w="4223237" h="2111619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7" name="Freeform 7"/>
          <p:cNvSpPr/>
          <p:nvPr/>
        </p:nvSpPr>
        <p:spPr>
          <a:xfrm rot="-5400000">
            <a:off x="14383642" y="-23805"/>
            <a:ext cx="1283303" cy="2057400"/>
          </a:xfrm>
          <a:custGeom>
            <a:avLst/>
            <a:gdLst/>
            <a:ahLst/>
            <a:cxnLst/>
            <a:rect l="l" t="t" r="r" b="b"/>
            <a:pathLst>
              <a:path w="1283303" h="2057400">
                <a:moveTo>
                  <a:pt x="0" y="0"/>
                </a:moveTo>
                <a:lnTo>
                  <a:pt x="1283303" y="0"/>
                </a:lnTo>
                <a:lnTo>
                  <a:pt x="128330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8" name="Group 8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053994" y="5566620"/>
            <a:ext cx="3303043" cy="5191423"/>
          </a:xfrm>
          <a:custGeom>
            <a:avLst/>
            <a:gdLst/>
            <a:ahLst/>
            <a:cxnLst/>
            <a:rect l="l" t="t" r="r" b="b"/>
            <a:pathLst>
              <a:path w="3303043" h="5191423">
                <a:moveTo>
                  <a:pt x="0" y="0"/>
                </a:moveTo>
                <a:lnTo>
                  <a:pt x="3303043" y="0"/>
                </a:lnTo>
                <a:lnTo>
                  <a:pt x="3303043" y="5191424"/>
                </a:lnTo>
                <a:lnTo>
                  <a:pt x="0" y="5191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3" name="TextBox 13"/>
          <p:cNvSpPr txBox="1"/>
          <p:nvPr/>
        </p:nvSpPr>
        <p:spPr>
          <a:xfrm>
            <a:off x="3591842" y="3495675"/>
            <a:ext cx="11104317" cy="589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Створити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застосунок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який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Допомагає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швидко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знайти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нові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знайомства</a:t>
            </a: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Пропонує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релевантні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події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групи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та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контент</a:t>
            </a: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Адаптується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під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інтереси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мови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статус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користувача</a:t>
            </a: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Надає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підтримку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соціальну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інформаційну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психологічну</a:t>
            </a: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Очікувані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результати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✅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Люди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швидше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адаптуються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в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новій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країні</a:t>
            </a: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✅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Зменшення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рівня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соціальної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ізоляції</a:t>
            </a: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✅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Формування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дружніх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локальних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спільнот</a:t>
            </a: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✅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Готовність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системи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до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масштабування</a:t>
            </a: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23669" y="1884672"/>
            <a:ext cx="764066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65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ПОСТАНОВКА ЗАДАЧІ 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6" name="TextBox 16"/>
          <p:cNvSpPr txBox="1"/>
          <p:nvPr/>
        </p:nvSpPr>
        <p:spPr>
          <a:xfrm>
            <a:off x="292521" y="9758076"/>
            <a:ext cx="327973" cy="35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3" name="Group 3"/>
          <p:cNvGrpSpPr/>
          <p:nvPr/>
        </p:nvGrpSpPr>
        <p:grpSpPr>
          <a:xfrm>
            <a:off x="-622338" y="2532481"/>
            <a:ext cx="19532676" cy="7190957"/>
            <a:chOff x="0" y="0"/>
            <a:chExt cx="26043568" cy="958794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484499" cy="9587942"/>
              <a:chOff x="0" y="0"/>
              <a:chExt cx="2466074" cy="18939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466074" cy="1893915"/>
              </a:xfrm>
              <a:custGeom>
                <a:avLst/>
                <a:gdLst/>
                <a:ahLst/>
                <a:cxnLst/>
                <a:rect l="l" t="t" r="r" b="b"/>
                <a:pathLst>
                  <a:path w="2466074" h="1893915">
                    <a:moveTo>
                      <a:pt x="0" y="0"/>
                    </a:moveTo>
                    <a:lnTo>
                      <a:pt x="2466074" y="0"/>
                    </a:lnTo>
                    <a:lnTo>
                      <a:pt x="2466074" y="1893915"/>
                    </a:lnTo>
                    <a:lnTo>
                      <a:pt x="0" y="18939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28575"/>
                <a:ext cx="2466074" cy="1865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3559069" y="0"/>
              <a:ext cx="12484499" cy="9587942"/>
              <a:chOff x="0" y="0"/>
              <a:chExt cx="2466074" cy="189391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466074" cy="1893915"/>
              </a:xfrm>
              <a:custGeom>
                <a:avLst/>
                <a:gdLst/>
                <a:ahLst/>
                <a:cxnLst/>
                <a:rect l="l" t="t" r="r" b="b"/>
                <a:pathLst>
                  <a:path w="2466074" h="1893915">
                    <a:moveTo>
                      <a:pt x="0" y="0"/>
                    </a:moveTo>
                    <a:lnTo>
                      <a:pt x="2466074" y="0"/>
                    </a:lnTo>
                    <a:lnTo>
                      <a:pt x="2466074" y="1893915"/>
                    </a:lnTo>
                    <a:lnTo>
                      <a:pt x="0" y="18939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ru-U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28575"/>
                <a:ext cx="2466074" cy="18653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2216658" y="-642732"/>
            <a:ext cx="4223237" cy="2111619"/>
          </a:xfrm>
          <a:custGeom>
            <a:avLst/>
            <a:gdLst/>
            <a:ahLst/>
            <a:cxnLst/>
            <a:rect l="l" t="t" r="r" b="b"/>
            <a:pathLst>
              <a:path w="4223237" h="2111619">
                <a:moveTo>
                  <a:pt x="0" y="0"/>
                </a:moveTo>
                <a:lnTo>
                  <a:pt x="4223237" y="0"/>
                </a:lnTo>
                <a:lnTo>
                  <a:pt x="4223237" y="2111619"/>
                </a:lnTo>
                <a:lnTo>
                  <a:pt x="0" y="2111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11" name="Group 11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750951" y="6127960"/>
            <a:ext cx="3303043" cy="5191423"/>
          </a:xfrm>
          <a:custGeom>
            <a:avLst/>
            <a:gdLst/>
            <a:ahLst/>
            <a:cxnLst/>
            <a:rect l="l" t="t" r="r" b="b"/>
            <a:pathLst>
              <a:path w="3303043" h="5191423">
                <a:moveTo>
                  <a:pt x="0" y="0"/>
                </a:moveTo>
                <a:lnTo>
                  <a:pt x="3303043" y="0"/>
                </a:lnTo>
                <a:lnTo>
                  <a:pt x="3303043" y="5191423"/>
                </a:lnTo>
                <a:lnTo>
                  <a:pt x="0" y="519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5" name="Freeform 15"/>
          <p:cNvSpPr/>
          <p:nvPr/>
        </p:nvSpPr>
        <p:spPr>
          <a:xfrm>
            <a:off x="16349046" y="9072550"/>
            <a:ext cx="1238023" cy="1053867"/>
          </a:xfrm>
          <a:custGeom>
            <a:avLst/>
            <a:gdLst/>
            <a:ahLst/>
            <a:cxnLst/>
            <a:rect l="l" t="t" r="r" b="b"/>
            <a:pathLst>
              <a:path w="1238023" h="1053867">
                <a:moveTo>
                  <a:pt x="0" y="0"/>
                </a:moveTo>
                <a:lnTo>
                  <a:pt x="1238023" y="0"/>
                </a:lnTo>
                <a:lnTo>
                  <a:pt x="1238023" y="1053867"/>
                </a:lnTo>
                <a:lnTo>
                  <a:pt x="0" y="1053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6" name="Freeform 16"/>
          <p:cNvSpPr/>
          <p:nvPr/>
        </p:nvSpPr>
        <p:spPr>
          <a:xfrm>
            <a:off x="1024438" y="3736301"/>
            <a:ext cx="1443307" cy="962205"/>
          </a:xfrm>
          <a:custGeom>
            <a:avLst/>
            <a:gdLst/>
            <a:ahLst/>
            <a:cxnLst/>
            <a:rect l="l" t="t" r="r" b="b"/>
            <a:pathLst>
              <a:path w="1443307" h="962205">
                <a:moveTo>
                  <a:pt x="0" y="0"/>
                </a:moveTo>
                <a:lnTo>
                  <a:pt x="1443307" y="0"/>
                </a:lnTo>
                <a:lnTo>
                  <a:pt x="1443307" y="962205"/>
                </a:lnTo>
                <a:lnTo>
                  <a:pt x="0" y="962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7" name="Freeform 17"/>
          <p:cNvSpPr/>
          <p:nvPr/>
        </p:nvSpPr>
        <p:spPr>
          <a:xfrm>
            <a:off x="1328979" y="5424745"/>
            <a:ext cx="834225" cy="834225"/>
          </a:xfrm>
          <a:custGeom>
            <a:avLst/>
            <a:gdLst/>
            <a:ahLst/>
            <a:cxnLst/>
            <a:rect l="l" t="t" r="r" b="b"/>
            <a:pathLst>
              <a:path w="834225" h="834225">
                <a:moveTo>
                  <a:pt x="0" y="0"/>
                </a:moveTo>
                <a:lnTo>
                  <a:pt x="834225" y="0"/>
                </a:lnTo>
                <a:lnTo>
                  <a:pt x="834225" y="834225"/>
                </a:lnTo>
                <a:lnTo>
                  <a:pt x="0" y="8342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8" name="Freeform 18"/>
          <p:cNvSpPr/>
          <p:nvPr/>
        </p:nvSpPr>
        <p:spPr>
          <a:xfrm>
            <a:off x="1088641" y="7325770"/>
            <a:ext cx="1379104" cy="842977"/>
          </a:xfrm>
          <a:custGeom>
            <a:avLst/>
            <a:gdLst/>
            <a:ahLst/>
            <a:cxnLst/>
            <a:rect l="l" t="t" r="r" b="b"/>
            <a:pathLst>
              <a:path w="1379104" h="842977">
                <a:moveTo>
                  <a:pt x="0" y="0"/>
                </a:moveTo>
                <a:lnTo>
                  <a:pt x="1379104" y="0"/>
                </a:lnTo>
                <a:lnTo>
                  <a:pt x="1379104" y="842978"/>
                </a:lnTo>
                <a:lnTo>
                  <a:pt x="0" y="842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9" name="Freeform 19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20" name="Freeform 20"/>
          <p:cNvSpPr/>
          <p:nvPr/>
        </p:nvSpPr>
        <p:spPr>
          <a:xfrm>
            <a:off x="9854869" y="3688382"/>
            <a:ext cx="1062025" cy="1058043"/>
          </a:xfrm>
          <a:custGeom>
            <a:avLst/>
            <a:gdLst/>
            <a:ahLst/>
            <a:cxnLst/>
            <a:rect l="l" t="t" r="r" b="b"/>
            <a:pathLst>
              <a:path w="1062025" h="1058043">
                <a:moveTo>
                  <a:pt x="0" y="0"/>
                </a:moveTo>
                <a:lnTo>
                  <a:pt x="1062026" y="0"/>
                </a:lnTo>
                <a:lnTo>
                  <a:pt x="1062026" y="1058043"/>
                </a:lnTo>
                <a:lnTo>
                  <a:pt x="0" y="10580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21" name="Freeform 21"/>
          <p:cNvSpPr/>
          <p:nvPr/>
        </p:nvSpPr>
        <p:spPr>
          <a:xfrm>
            <a:off x="9854869" y="5204980"/>
            <a:ext cx="1128661" cy="1128661"/>
          </a:xfrm>
          <a:custGeom>
            <a:avLst/>
            <a:gdLst/>
            <a:ahLst/>
            <a:cxnLst/>
            <a:rect l="l" t="t" r="r" b="b"/>
            <a:pathLst>
              <a:path w="1128661" h="1128661">
                <a:moveTo>
                  <a:pt x="0" y="0"/>
                </a:moveTo>
                <a:lnTo>
                  <a:pt x="1128661" y="0"/>
                </a:lnTo>
                <a:lnTo>
                  <a:pt x="1128661" y="1128661"/>
                </a:lnTo>
                <a:lnTo>
                  <a:pt x="0" y="11286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22" name="Freeform 22"/>
          <p:cNvSpPr/>
          <p:nvPr/>
        </p:nvSpPr>
        <p:spPr>
          <a:xfrm>
            <a:off x="9810636" y="6898601"/>
            <a:ext cx="1231328" cy="1231328"/>
          </a:xfrm>
          <a:custGeom>
            <a:avLst/>
            <a:gdLst/>
            <a:ahLst/>
            <a:cxnLst/>
            <a:rect l="l" t="t" r="r" b="b"/>
            <a:pathLst>
              <a:path w="1231328" h="1231328">
                <a:moveTo>
                  <a:pt x="0" y="0"/>
                </a:moveTo>
                <a:lnTo>
                  <a:pt x="1231328" y="0"/>
                </a:lnTo>
                <a:lnTo>
                  <a:pt x="1231328" y="1231328"/>
                </a:lnTo>
                <a:lnTo>
                  <a:pt x="0" y="12313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23" name="Freeform 23"/>
          <p:cNvSpPr/>
          <p:nvPr/>
        </p:nvSpPr>
        <p:spPr>
          <a:xfrm>
            <a:off x="9810636" y="8519420"/>
            <a:ext cx="1106259" cy="1106259"/>
          </a:xfrm>
          <a:custGeom>
            <a:avLst/>
            <a:gdLst/>
            <a:ahLst/>
            <a:cxnLst/>
            <a:rect l="l" t="t" r="r" b="b"/>
            <a:pathLst>
              <a:path w="1106259" h="1106259">
                <a:moveTo>
                  <a:pt x="0" y="0"/>
                </a:moveTo>
                <a:lnTo>
                  <a:pt x="1106259" y="0"/>
                </a:lnTo>
                <a:lnTo>
                  <a:pt x="1106259" y="1106259"/>
                </a:lnTo>
                <a:lnTo>
                  <a:pt x="0" y="110625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24" name="TextBox 24"/>
          <p:cNvSpPr txBox="1"/>
          <p:nvPr/>
        </p:nvSpPr>
        <p:spPr>
          <a:xfrm>
            <a:off x="3171927" y="3650576"/>
            <a:ext cx="5334784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Next.js 14 —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сучасний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фреймворк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на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базі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React.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TypeScript —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статична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типізація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менше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помилок</a:t>
            </a: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Tailwind CSS —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гнучке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швидке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стилізування</a:t>
            </a:r>
            <a:r>
              <a:rPr lang="en-US" sz="3000" dirty="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dirty="0" err="1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інтерфейсу</a:t>
            </a: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462565" y="630655"/>
            <a:ext cx="9362869" cy="17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ВИБІР ТЕХНОЛОГІЙ РОЗРОБКИ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22964" y="3650576"/>
            <a:ext cx="6828266" cy="641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NestJS (Node.js) — модульна архітектура, чиста структура коду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Prisma ORM — типізована робота з MySQL, зручні міграції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MySQL — реляційна СУБД, стабільність та ефективність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MAMP — локальне розгортання, тестування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07945" y="2888021"/>
            <a:ext cx="7640663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50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FRONTEND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05103" y="2888021"/>
            <a:ext cx="7640663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50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BACKEND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92521" y="9758076"/>
            <a:ext cx="327973" cy="35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flipV="1">
            <a:off x="1460617" y="-469708"/>
            <a:ext cx="3155161" cy="4958996"/>
          </a:xfrm>
          <a:custGeom>
            <a:avLst/>
            <a:gdLst/>
            <a:ahLst/>
            <a:cxnLst/>
            <a:rect l="l" t="t" r="r" b="b"/>
            <a:pathLst>
              <a:path w="3155161" h="4958996">
                <a:moveTo>
                  <a:pt x="0" y="4958996"/>
                </a:moveTo>
                <a:lnTo>
                  <a:pt x="3155161" y="4958996"/>
                </a:lnTo>
                <a:lnTo>
                  <a:pt x="3155161" y="0"/>
                </a:lnTo>
                <a:lnTo>
                  <a:pt x="0" y="0"/>
                </a:lnTo>
                <a:lnTo>
                  <a:pt x="0" y="49589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4" name="Group 4"/>
          <p:cNvGrpSpPr/>
          <p:nvPr/>
        </p:nvGrpSpPr>
        <p:grpSpPr>
          <a:xfrm>
            <a:off x="490520" y="3012342"/>
            <a:ext cx="8250516" cy="8307042"/>
            <a:chOff x="0" y="0"/>
            <a:chExt cx="2172975" cy="21878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72976" cy="2187863"/>
            </a:xfrm>
            <a:custGeom>
              <a:avLst/>
              <a:gdLst/>
              <a:ahLst/>
              <a:cxnLst/>
              <a:rect l="l" t="t" r="r" b="b"/>
              <a:pathLst>
                <a:path w="2172976" h="2187863">
                  <a:moveTo>
                    <a:pt x="0" y="0"/>
                  </a:moveTo>
                  <a:lnTo>
                    <a:pt x="2172976" y="0"/>
                  </a:lnTo>
                  <a:lnTo>
                    <a:pt x="2172976" y="2187863"/>
                  </a:lnTo>
                  <a:lnTo>
                    <a:pt x="0" y="2187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2172975" cy="2159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46964" y="3012342"/>
            <a:ext cx="8158552" cy="8595018"/>
            <a:chOff x="0" y="0"/>
            <a:chExt cx="2148754" cy="22637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48754" cy="2263708"/>
            </a:xfrm>
            <a:custGeom>
              <a:avLst/>
              <a:gdLst/>
              <a:ahLst/>
              <a:cxnLst/>
              <a:rect l="l" t="t" r="r" b="b"/>
              <a:pathLst>
                <a:path w="2148754" h="2263708">
                  <a:moveTo>
                    <a:pt x="0" y="0"/>
                  </a:moveTo>
                  <a:lnTo>
                    <a:pt x="2148754" y="0"/>
                  </a:lnTo>
                  <a:lnTo>
                    <a:pt x="2148754" y="2263708"/>
                  </a:lnTo>
                  <a:lnTo>
                    <a:pt x="0" y="2263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2148754" cy="2235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750951" y="6127960"/>
            <a:ext cx="3303043" cy="5191423"/>
          </a:xfrm>
          <a:custGeom>
            <a:avLst/>
            <a:gdLst/>
            <a:ahLst/>
            <a:cxnLst/>
            <a:rect l="l" t="t" r="r" b="b"/>
            <a:pathLst>
              <a:path w="3303043" h="5191423">
                <a:moveTo>
                  <a:pt x="0" y="0"/>
                </a:moveTo>
                <a:lnTo>
                  <a:pt x="3303043" y="0"/>
                </a:lnTo>
                <a:lnTo>
                  <a:pt x="3303043" y="5191423"/>
                </a:lnTo>
                <a:lnTo>
                  <a:pt x="0" y="5191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6" name="Freeform 16"/>
          <p:cNvSpPr/>
          <p:nvPr/>
        </p:nvSpPr>
        <p:spPr>
          <a:xfrm>
            <a:off x="490520" y="3846684"/>
            <a:ext cx="8250516" cy="5541602"/>
          </a:xfrm>
          <a:custGeom>
            <a:avLst/>
            <a:gdLst/>
            <a:ahLst/>
            <a:cxnLst/>
            <a:rect l="l" t="t" r="r" b="b"/>
            <a:pathLst>
              <a:path w="8250516" h="5541602">
                <a:moveTo>
                  <a:pt x="0" y="0"/>
                </a:moveTo>
                <a:lnTo>
                  <a:pt x="8250516" y="0"/>
                </a:lnTo>
                <a:lnTo>
                  <a:pt x="8250516" y="5541602"/>
                </a:lnTo>
                <a:lnTo>
                  <a:pt x="0" y="5541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13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7" name="TextBox 17"/>
          <p:cNvSpPr txBox="1"/>
          <p:nvPr/>
        </p:nvSpPr>
        <p:spPr>
          <a:xfrm>
            <a:off x="1784156" y="831691"/>
            <a:ext cx="14864950" cy="162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7500" b="1">
                <a:solidFill>
                  <a:srgbClr val="2B5796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АРХІТЕКТУРА СТВОРЕННОГО ПРОГРАМНОГО ЗАБЕЗПЕЧЕННЯ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9" name="TextBox 19"/>
          <p:cNvSpPr txBox="1"/>
          <p:nvPr/>
        </p:nvSpPr>
        <p:spPr>
          <a:xfrm>
            <a:off x="10212106" y="5236360"/>
            <a:ext cx="6828266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Розроблена система базується на класичній багаторівневій архітектурі, що складається з трьох ключових компонентів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2B57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92521" y="9758076"/>
            <a:ext cx="327973" cy="35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3" name="Freeform 3"/>
          <p:cNvSpPr/>
          <p:nvPr/>
        </p:nvSpPr>
        <p:spPr>
          <a:xfrm flipV="1">
            <a:off x="1460617" y="-469708"/>
            <a:ext cx="3155161" cy="4958996"/>
          </a:xfrm>
          <a:custGeom>
            <a:avLst/>
            <a:gdLst/>
            <a:ahLst/>
            <a:cxnLst/>
            <a:rect l="l" t="t" r="r" b="b"/>
            <a:pathLst>
              <a:path w="3155161" h="4958996">
                <a:moveTo>
                  <a:pt x="0" y="4958996"/>
                </a:moveTo>
                <a:lnTo>
                  <a:pt x="3155161" y="4958996"/>
                </a:lnTo>
                <a:lnTo>
                  <a:pt x="3155161" y="0"/>
                </a:lnTo>
                <a:lnTo>
                  <a:pt x="0" y="0"/>
                </a:lnTo>
                <a:lnTo>
                  <a:pt x="0" y="49589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grpSp>
        <p:nvGrpSpPr>
          <p:cNvPr id="4" name="Group 4"/>
          <p:cNvGrpSpPr/>
          <p:nvPr/>
        </p:nvGrpSpPr>
        <p:grpSpPr>
          <a:xfrm>
            <a:off x="16230600" y="0"/>
            <a:ext cx="1474915" cy="2009790"/>
            <a:chOff x="0" y="0"/>
            <a:chExt cx="660400" cy="8998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99893"/>
            </a:xfrm>
            <a:custGeom>
              <a:avLst/>
              <a:gdLst/>
              <a:ahLst/>
              <a:cxnLst/>
              <a:rect l="l" t="t" r="r" b="b"/>
              <a:pathLst>
                <a:path w="660400" h="899893">
                  <a:moveTo>
                    <a:pt x="220252" y="880824"/>
                  </a:moveTo>
                  <a:cubicBezTo>
                    <a:pt x="254109" y="892337"/>
                    <a:pt x="292600" y="899893"/>
                    <a:pt x="330378" y="899893"/>
                  </a:cubicBezTo>
                  <a:cubicBezTo>
                    <a:pt x="368157" y="899893"/>
                    <a:pt x="404509" y="893416"/>
                    <a:pt x="438009" y="881902"/>
                  </a:cubicBezTo>
                  <a:cubicBezTo>
                    <a:pt x="438723" y="881542"/>
                    <a:pt x="439435" y="881542"/>
                    <a:pt x="440148" y="881183"/>
                  </a:cubicBezTo>
                  <a:cubicBezTo>
                    <a:pt x="565955" y="835128"/>
                    <a:pt x="658618" y="713514"/>
                    <a:pt x="660400" y="569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9033"/>
                  </a:lnTo>
                  <a:cubicBezTo>
                    <a:pt x="1782" y="714233"/>
                    <a:pt x="93019" y="835848"/>
                    <a:pt x="220252" y="880824"/>
                  </a:cubicBezTo>
                  <a:close/>
                </a:path>
              </a:pathLst>
            </a:custGeom>
            <a:solidFill>
              <a:srgbClr val="2B5796"/>
            </a:solidFill>
          </p:spPr>
          <p:txBody>
            <a:bodyPr/>
            <a:lstStyle/>
            <a:p>
              <a:endParaRPr lang="ru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660400" cy="744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343239" y="406644"/>
            <a:ext cx="1249637" cy="844825"/>
          </a:xfrm>
          <a:custGeom>
            <a:avLst/>
            <a:gdLst/>
            <a:ahLst/>
            <a:cxnLst/>
            <a:rect l="l" t="t" r="r" b="b"/>
            <a:pathLst>
              <a:path w="1249637" h="844825">
                <a:moveTo>
                  <a:pt x="0" y="0"/>
                </a:moveTo>
                <a:lnTo>
                  <a:pt x="1249637" y="0"/>
                </a:lnTo>
                <a:lnTo>
                  <a:pt x="1249637" y="844825"/>
                </a:lnTo>
                <a:lnTo>
                  <a:pt x="0" y="844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ru-UA"/>
          </a:p>
        </p:txBody>
      </p:sp>
      <p:sp>
        <p:nvSpPr>
          <p:cNvPr id="11" name="TextBox 11"/>
          <p:cNvSpPr txBox="1"/>
          <p:nvPr/>
        </p:nvSpPr>
        <p:spPr>
          <a:xfrm>
            <a:off x="292521" y="9758076"/>
            <a:ext cx="327973" cy="35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516" spc="503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pic>
        <p:nvPicPr>
          <p:cNvPr id="18" name="Рисунок 17" descr="Изображение выглядит как текст, снимок экрана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3F4BC77-4E32-129A-74BE-0F9889B90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t="7282" r="74524" b="7228"/>
          <a:stretch/>
        </p:blipFill>
        <p:spPr bwMode="auto">
          <a:xfrm>
            <a:off x="1301808" y="1004895"/>
            <a:ext cx="3492383" cy="86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 descr="Изображение выглядит как текст, снимок экрана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7FDD429-8934-15A3-368D-20439DA3F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4" t="34279" r="53745" b="7228"/>
          <a:stretch/>
        </p:blipFill>
        <p:spPr bwMode="auto">
          <a:xfrm>
            <a:off x="5559395" y="3695699"/>
            <a:ext cx="2895600" cy="59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 descr="Изображение выглядит как текст, снимок экрана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D10CA42-287B-3288-7DB0-51D6F2E8A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7" t="38237" r="32059" b="7770"/>
          <a:stretch/>
        </p:blipFill>
        <p:spPr bwMode="auto">
          <a:xfrm>
            <a:off x="9322356" y="4152899"/>
            <a:ext cx="2793443" cy="54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 descr="Изображение выглядит как текст, снимок экрана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3202C69-4FB3-7573-60BD-5B0EF781D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1" t="42588" r="4814" b="7918"/>
          <a:stretch/>
        </p:blipFill>
        <p:spPr bwMode="auto">
          <a:xfrm>
            <a:off x="12983160" y="4610099"/>
            <a:ext cx="3360079" cy="50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558</Words>
  <Application>Microsoft Office PowerPoint</Application>
  <PresentationFormat>Произвольный</PresentationFormat>
  <Paragraphs>156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Fira Sans Heavy</vt:lpstr>
      <vt:lpstr>Poppins</vt:lpstr>
      <vt:lpstr>Calibri</vt:lpstr>
      <vt:lpstr>Fira Sans Bold</vt:lpstr>
      <vt:lpstr>Times New Roman</vt:lpstr>
      <vt:lpstr>Aptos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3D Gradient Thesis Defense Presentation</dc:title>
  <cp:lastModifiedBy>влад барс</cp:lastModifiedBy>
  <cp:revision>4</cp:revision>
  <dcterms:created xsi:type="dcterms:W3CDTF">2006-08-16T00:00:00Z</dcterms:created>
  <dcterms:modified xsi:type="dcterms:W3CDTF">2025-06-04T14:00:15Z</dcterms:modified>
  <dc:identifier>DAGoRN6Lj4Q</dc:identifier>
</cp:coreProperties>
</file>